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74" r:id="rId10"/>
    <p:sldId id="262" r:id="rId11"/>
    <p:sldId id="276" r:id="rId12"/>
    <p:sldId id="270" r:id="rId13"/>
    <p:sldId id="271" r:id="rId14"/>
    <p:sldId id="272" r:id="rId15"/>
    <p:sldId id="273" r:id="rId16"/>
    <p:sldId id="267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C259CB-E450-4599-9CB6-A1F18A1AB027}">
          <p14:sldIdLst>
            <p14:sldId id="256"/>
            <p14:sldId id="257"/>
            <p14:sldId id="258"/>
            <p14:sldId id="259"/>
            <p14:sldId id="260"/>
            <p14:sldId id="261"/>
            <p14:sldId id="274"/>
            <p14:sldId id="262"/>
            <p14:sldId id="276"/>
          </p14:sldIdLst>
        </p14:section>
        <p14:section name="Раздел без заголовка" id="{855B64A0-074C-4786-AF02-D07720E99864}">
          <p14:sldIdLst>
            <p14:sldId id="270"/>
            <p14:sldId id="271"/>
            <p14:sldId id="272"/>
            <p14:sldId id="273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</p:spPr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../Desktop/&#1057;&#1056;&#1048;%20&#1041;&#1086;&#1083;&#1100;&#1085;&#1080;&#1094;&#1072;/&#1087;&#1088;&#1080;&#1083;&#1086;&#1078;&#1077;&#1085;&#1080;&#1077;4.do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hyperlink" Target="../Desktop/&#1057;&#1056;&#1048;%20&#1041;&#1086;&#1083;&#1100;&#1085;&#1080;&#1094;&#1072;/&#1087;&#1088;&#1080;&#1083;&#1086;&#1078;&#1077;&#1085;&#1080;&#1077;3.doc" TargetMode="External"/><Relationship Id="rId5" Type="http://schemas.openxmlformats.org/officeDocument/2006/relationships/hyperlink" Target="../Desktop/&#1057;&#1056;&#1048;%20&#1041;&#1086;&#1083;&#1100;&#1085;&#1080;&#1094;&#1072;/&#1087;&#1088;&#1080;&#1083;&#1086;&#1078;&#1077;&#1085;&#1080;&#1077;2.odt" TargetMode="External"/><Relationship Id="rId4" Type="http://schemas.openxmlformats.org/officeDocument/2006/relationships/hyperlink" Target="file:///C:\Users\student\Desktop\&#1057;&#1056;&#1048;%20&#1041;&#1086;&#1083;&#1100;&#1085;&#1080;&#1094;&#1072;\&#1055;&#1056;&#1048;&#1051;&#1054;&#1046;&#1045;&#1053;&#1048;&#1045;%201.do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1835640" y="980640"/>
            <a:ext cx="5039640" cy="222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0080"/>
                </a:solidFill>
                <a:latin typeface="Monotype Corsiva"/>
              </a:rPr>
              <a:t>Проект </a:t>
            </a:r>
            <a:endParaRPr/>
          </a:p>
          <a:p>
            <a:pPr algn="ctr"/>
            <a:r>
              <a:rPr lang="ru-RU" sz="2800" b="1">
                <a:solidFill>
                  <a:srgbClr val="000080"/>
                </a:solidFill>
                <a:latin typeface="Monotype Corsiva"/>
              </a:rPr>
              <a:t>программы организации игровой деятельности </a:t>
            </a:r>
            <a:endParaRPr/>
          </a:p>
          <a:p>
            <a:pPr algn="ctr"/>
            <a:r>
              <a:rPr lang="ru-RU" sz="2800" b="1">
                <a:solidFill>
                  <a:srgbClr val="000080"/>
                </a:solidFill>
                <a:latin typeface="Monotype Corsiva"/>
              </a:rPr>
              <a:t>детей старшего дошкольного возраста</a:t>
            </a:r>
            <a:endParaRPr/>
          </a:p>
        </p:txBody>
      </p:sp>
      <p:sp>
        <p:nvSpPr>
          <p:cNvPr id="11" name="CustomShape 2"/>
          <p:cNvSpPr/>
          <p:nvPr/>
        </p:nvSpPr>
        <p:spPr>
          <a:xfrm>
            <a:off x="2339752" y="3357000"/>
            <a:ext cx="4320480" cy="1306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1200" b="1" dirty="0">
                <a:solidFill>
                  <a:srgbClr val="00B0F0"/>
                </a:solidFill>
                <a:latin typeface="Times New Roman"/>
              </a:rPr>
              <a:t>Разработали: </a:t>
            </a:r>
            <a:endParaRPr lang="ru-RU" sz="1200" b="1" dirty="0">
              <a:solidFill>
                <a:srgbClr val="00B0F0"/>
              </a:solidFill>
            </a:endParaRPr>
          </a:p>
          <a:p>
            <a:r>
              <a:rPr lang="ru-RU" sz="1200" b="1" dirty="0" smtClean="0">
                <a:solidFill>
                  <a:srgbClr val="00B0F0"/>
                </a:solidFill>
                <a:latin typeface="Times New Roman"/>
              </a:rPr>
              <a:t>Троицкая </a:t>
            </a:r>
            <a:r>
              <a:rPr lang="ru-RU" sz="1200" b="1" dirty="0">
                <a:solidFill>
                  <a:srgbClr val="00B0F0"/>
                </a:solidFill>
                <a:latin typeface="Times New Roman"/>
              </a:rPr>
              <a:t>Ирина, воспитатель МДОУ д/с № </a:t>
            </a:r>
            <a:r>
              <a:rPr lang="ru-RU" sz="1200" b="1" dirty="0" smtClean="0">
                <a:solidFill>
                  <a:srgbClr val="00B0F0"/>
                </a:solidFill>
                <a:latin typeface="Times New Roman"/>
              </a:rPr>
              <a:t>183 г. Ярославль </a:t>
            </a:r>
            <a:endParaRPr sz="1200" b="1" dirty="0">
              <a:solidFill>
                <a:srgbClr val="00B0F0"/>
              </a:solidFill>
            </a:endParaRPr>
          </a:p>
          <a:p>
            <a:r>
              <a:rPr lang="ru-RU" sz="1200" b="1" dirty="0">
                <a:solidFill>
                  <a:srgbClr val="00B0F0"/>
                </a:solidFill>
                <a:latin typeface="Times New Roman"/>
              </a:rPr>
              <a:t>Карабанова Ольга, воспитатель МДОУ д/с </a:t>
            </a:r>
            <a:r>
              <a:rPr lang="ru-RU" sz="1200" b="1" dirty="0" smtClean="0">
                <a:solidFill>
                  <a:srgbClr val="00B0F0"/>
                </a:solidFill>
                <a:latin typeface="Times New Roman"/>
              </a:rPr>
              <a:t>№</a:t>
            </a:r>
            <a:r>
              <a:rPr lang="en-US" sz="1200" b="1" dirty="0" smtClean="0">
                <a:solidFill>
                  <a:srgbClr val="00B0F0"/>
                </a:solidFill>
                <a:latin typeface="Times New Roman"/>
              </a:rPr>
              <a:t>19</a:t>
            </a:r>
            <a:r>
              <a:rPr lang="ru-RU" sz="1200" b="1" dirty="0" smtClean="0">
                <a:solidFill>
                  <a:srgbClr val="00B0F0"/>
                </a:solidFill>
                <a:latin typeface="Times New Roman"/>
              </a:rPr>
              <a:t> г. Ярославль</a:t>
            </a:r>
            <a:endParaRPr sz="1200" b="1" dirty="0">
              <a:solidFill>
                <a:srgbClr val="00B0F0"/>
              </a:solidFill>
            </a:endParaRPr>
          </a:p>
          <a:p>
            <a:r>
              <a:rPr lang="ru-RU" sz="1200" b="1" dirty="0" err="1">
                <a:solidFill>
                  <a:srgbClr val="00B0F0"/>
                </a:solidFill>
                <a:latin typeface="Times New Roman"/>
              </a:rPr>
              <a:t>Дружицкая</a:t>
            </a:r>
            <a:r>
              <a:rPr lang="ru-RU" sz="1200" b="1" dirty="0">
                <a:solidFill>
                  <a:srgbClr val="00B0F0"/>
                </a:solidFill>
                <a:latin typeface="Times New Roman"/>
              </a:rPr>
              <a:t> Ирина, воспитатель МДОУ д/с </a:t>
            </a:r>
            <a:r>
              <a:rPr lang="ru-RU" sz="1200" b="1" dirty="0" smtClean="0">
                <a:solidFill>
                  <a:srgbClr val="00B0F0"/>
                </a:solidFill>
                <a:latin typeface="Times New Roman"/>
              </a:rPr>
              <a:t>№2 пос. Некрасовское</a:t>
            </a:r>
            <a:endParaRPr sz="1200" b="1" dirty="0">
              <a:solidFill>
                <a:srgbClr val="00B0F0"/>
              </a:solidFill>
            </a:endParaRPr>
          </a:p>
          <a:p>
            <a:r>
              <a:rPr lang="ru-RU" sz="1200" b="1" dirty="0">
                <a:solidFill>
                  <a:srgbClr val="00B0F0"/>
                </a:solidFill>
                <a:latin typeface="Times New Roman"/>
              </a:rPr>
              <a:t>Сухова Любовь, воспитатель МДОУ д/с </a:t>
            </a:r>
            <a:r>
              <a:rPr lang="ru-RU" sz="1200" b="1" dirty="0" smtClean="0">
                <a:solidFill>
                  <a:srgbClr val="00B0F0"/>
                </a:solidFill>
                <a:latin typeface="Times New Roman"/>
              </a:rPr>
              <a:t> </a:t>
            </a:r>
            <a:r>
              <a:rPr lang="ru-RU" sz="1200" b="1" dirty="0" err="1" smtClean="0">
                <a:solidFill>
                  <a:srgbClr val="00B0F0"/>
                </a:solidFill>
                <a:latin typeface="Times New Roman"/>
              </a:rPr>
              <a:t>с</a:t>
            </a:r>
            <a:r>
              <a:rPr lang="ru-RU" sz="1200" b="1" dirty="0" smtClean="0">
                <a:solidFill>
                  <a:srgbClr val="00B0F0"/>
                </a:solidFill>
                <a:latin typeface="Times New Roman"/>
              </a:rPr>
              <a:t>. Сретенье</a:t>
            </a:r>
            <a:endParaRPr sz="1200" b="1" dirty="0">
              <a:solidFill>
                <a:srgbClr val="00B0F0"/>
              </a:solidFill>
            </a:endParaRPr>
          </a:p>
        </p:txBody>
      </p:sp>
      <p:sp>
        <p:nvSpPr>
          <p:cNvPr id="12" name="CustomShape 3"/>
          <p:cNvSpPr/>
          <p:nvPr/>
        </p:nvSpPr>
        <p:spPr>
          <a:xfrm>
            <a:off x="4762672" y="6331888"/>
            <a:ext cx="1897560" cy="36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/>
              </a:rPr>
              <a:t>Ярославль, 2016г.</a:t>
            </a:r>
            <a:endParaRPr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275040" y="1124640"/>
            <a:ext cx="237960" cy="36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24" name="CustomShape 2"/>
          <p:cNvSpPr/>
          <p:nvPr/>
        </p:nvSpPr>
        <p:spPr>
          <a:xfrm>
            <a:off x="642240" y="360000"/>
            <a:ext cx="8052840" cy="5564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12954"/>
            <a:ext cx="70567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Совместная игровая деятельность </a:t>
            </a: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педагога и детей</a:t>
            </a:r>
            <a:endParaRPr lang="ru-RU" sz="2400" b="1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Задачи</a:t>
            </a:r>
            <a:r>
              <a:rPr lang="ru-RU" sz="1600" b="1" i="1" dirty="0" smtClean="0">
                <a:solidFill>
                  <a:srgbClr val="000000"/>
                </a:solidFill>
                <a:latin typeface="Calibri"/>
                <a:ea typeface="Tahoma"/>
              </a:rPr>
              <a:t>: </a:t>
            </a:r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 формирование умения детей обогащать игровой </a:t>
            </a:r>
            <a:endParaRPr lang="ru-RU" dirty="0" smtClean="0"/>
          </a:p>
          <a:p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сюжет, взаимодействовать во время игры в рамках </a:t>
            </a:r>
            <a:endParaRPr lang="ru-RU" dirty="0" smtClean="0"/>
          </a:p>
          <a:p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своей роли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Игровая позиция педагога</a:t>
            </a:r>
            <a:r>
              <a:rPr lang="ru-RU" sz="1600" b="1" i="1" dirty="0" smtClean="0">
                <a:solidFill>
                  <a:srgbClr val="000000"/>
                </a:solidFill>
                <a:latin typeface="Calibri"/>
                <a:ea typeface="Tahoma"/>
              </a:rPr>
              <a:t>: </a:t>
            </a:r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активный участник,</a:t>
            </a:r>
            <a:endParaRPr lang="ru-RU" dirty="0" smtClean="0"/>
          </a:p>
          <a:p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 консультант</a:t>
            </a:r>
            <a:r>
              <a:rPr lang="ru-RU" sz="1600" i="1" dirty="0" smtClean="0">
                <a:solidFill>
                  <a:srgbClr val="000000"/>
                </a:solidFill>
                <a:latin typeface="Calibri"/>
                <a:ea typeface="Tahoma"/>
              </a:rPr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Приемы педагогической деятельности</a:t>
            </a:r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: ситуации игрового </a:t>
            </a:r>
            <a:endParaRPr lang="ru-RU" dirty="0" smtClean="0"/>
          </a:p>
          <a:p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взаимодействия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  <a:ea typeface="Tahoma"/>
              </a:rPr>
              <a:t>,</a:t>
            </a:r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 экскурсия </a:t>
            </a:r>
            <a:r>
              <a:rPr lang="ru-RU" dirty="0" smtClean="0">
                <a:solidFill>
                  <a:srgbClr val="000000"/>
                </a:solidFill>
                <a:latin typeface="Tahoma"/>
                <a:ea typeface="Tahoma"/>
              </a:rPr>
              <a:t>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20786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Самостоятельная игровая деятельность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                          детей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                      Задачи: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                    </a:t>
            </a: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Создание развивающей предметно-</a:t>
            </a:r>
            <a:endParaRPr lang="ru-RU" dirty="0" smtClean="0"/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                      пространственной среды, стимулирующей </a:t>
            </a:r>
            <a:endParaRPr lang="ru-RU" dirty="0" smtClean="0"/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                     детскую активность и игровую инициативу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                    Игровая позиция педагога: </a:t>
            </a:r>
            <a:r>
              <a:rPr lang="ru-RU" i="1" dirty="0" smtClean="0">
                <a:solidFill>
                  <a:srgbClr val="000000"/>
                </a:solidFill>
                <a:latin typeface="Calibri"/>
              </a:rPr>
              <a:t>Н</a:t>
            </a: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аблюдатель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                   Приемы педагогической деятельности: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                         </a:t>
            </a: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Обогащение и обеднение игровых</a:t>
            </a:r>
            <a:endParaRPr lang="ru-RU" dirty="0" smtClean="0"/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                             атрибутов</a:t>
            </a:r>
            <a:endParaRPr lang="ru-RU" dirty="0"/>
          </a:p>
        </p:txBody>
      </p:sp>
      <p:pic>
        <p:nvPicPr>
          <p:cNvPr id="10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5320" cy="7009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Самостоятельная игровая</a:t>
            </a: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деятельность   детей</a:t>
            </a:r>
          </a:p>
          <a:p>
            <a:pPr algn="ctr"/>
            <a:endParaRPr lang="ru-RU" sz="2400" dirty="0" smtClean="0"/>
          </a:p>
          <a:p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            Задачи:</a:t>
            </a:r>
            <a:endParaRPr lang="ru-RU" sz="2400" dirty="0"/>
          </a:p>
          <a:p>
            <a:r>
              <a:rPr lang="ru-RU" sz="2400" i="1" dirty="0" smtClean="0">
                <a:solidFill>
                  <a:srgbClr val="000000"/>
                </a:solidFill>
                <a:latin typeface="Calibri"/>
              </a:rPr>
              <a:t> Создание развивающей предметно-</a:t>
            </a:r>
            <a:endParaRPr lang="ru-RU" sz="2400" dirty="0" smtClean="0"/>
          </a:p>
          <a:p>
            <a:r>
              <a:rPr lang="ru-RU" sz="2400" i="1" dirty="0" smtClean="0">
                <a:solidFill>
                  <a:srgbClr val="000000"/>
                </a:solidFill>
                <a:latin typeface="Calibri"/>
              </a:rPr>
              <a:t> пространственной среды, стимулирующей </a:t>
            </a:r>
            <a:endParaRPr lang="ru-RU" sz="2400" dirty="0" smtClean="0"/>
          </a:p>
          <a:p>
            <a:r>
              <a:rPr lang="ru-RU" sz="2400" i="1" dirty="0" smtClean="0">
                <a:solidFill>
                  <a:srgbClr val="000000"/>
                </a:solidFill>
                <a:latin typeface="Calibri"/>
              </a:rPr>
              <a:t>  детскую активность и игровую инициативу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           Игровая позиция педагога: </a:t>
            </a:r>
          </a:p>
          <a:p>
            <a:r>
              <a:rPr lang="ru-RU" sz="2400" i="1" dirty="0" smtClean="0">
                <a:solidFill>
                  <a:srgbClr val="000000"/>
                </a:solidFill>
                <a:latin typeface="Calibri"/>
              </a:rPr>
              <a:t>Наблюдатель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          Приемы педагогической деятельности: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Calibri"/>
              </a:rPr>
              <a:t>Обогащение и обеднение игровых атрибутов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2843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5320" cy="7009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83671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Calibri"/>
              </a:rPr>
              <a:t>Анализ результатов реализации </a:t>
            </a:r>
            <a:endParaRPr lang="ru-RU" sz="2400" dirty="0" smtClean="0"/>
          </a:p>
          <a:p>
            <a:pPr algn="ctr"/>
            <a:r>
              <a:rPr lang="ru-RU" sz="2400" b="1" i="1" dirty="0" smtClean="0">
                <a:latin typeface="Calibri"/>
              </a:rPr>
              <a:t>программы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1166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alibri"/>
                <a:ea typeface="Tahoma"/>
              </a:rPr>
              <a:t>*Проведение  повторной диагностики игровых умений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alibri"/>
                <a:ea typeface="Tahoma"/>
              </a:rPr>
              <a:t>детей подготовительной   группы;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alibri"/>
                <a:ea typeface="Tahoma"/>
              </a:rPr>
              <a:t>*Выявление  уровня  развития игровых навыков у детей;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alibri"/>
                <a:ea typeface="Tahoma"/>
              </a:rPr>
              <a:t>Пополнение развивающего пространства 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alibri"/>
                <a:ea typeface="Tahoma"/>
              </a:rPr>
              <a:t>для игровой деятельности в группе</a:t>
            </a:r>
            <a:endParaRPr lang="ru-RU" sz="2400" dirty="0" smtClean="0"/>
          </a:p>
          <a:p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-27088" y="-57677"/>
            <a:ext cx="9295320" cy="70093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955"/>
            <a:ext cx="8208912" cy="252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-44335" y="0"/>
            <a:ext cx="9295320" cy="70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1462" y="620688"/>
            <a:ext cx="248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</a:rPr>
              <a:t>Приложение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628800"/>
            <a:ext cx="755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cap="all" dirty="0" smtClean="0">
                <a:hlinkClick r:id="rId4"/>
              </a:rPr>
              <a:t>Приложение1. </a:t>
            </a:r>
            <a:r>
              <a:rPr lang="ru-RU" u="sng" dirty="0" smtClean="0">
                <a:hlinkClick r:id="rId4"/>
              </a:rPr>
              <a:t>ДИАГНОСТИКА </a:t>
            </a:r>
            <a:r>
              <a:rPr lang="ru-RU" u="sng" dirty="0">
                <a:hlinkClick r:id="rId4"/>
              </a:rPr>
              <a:t>УРОВНЯ СФОРМИРОВАННОСТИ ИГРОВЫХ НАВЫКОВ</a:t>
            </a:r>
            <a:endParaRPr lang="ru-RU" dirty="0"/>
          </a:p>
        </p:txBody>
      </p:sp>
      <p:sp>
        <p:nvSpPr>
          <p:cNvPr id="7" name="TextBox 6">
            <a:hlinkClick r:id="rId5" action="ppaction://hlinkfile"/>
          </p:cNvPr>
          <p:cNvSpPr txBox="1"/>
          <p:nvPr/>
        </p:nvSpPr>
        <p:spPr>
          <a:xfrm>
            <a:off x="827584" y="2492896"/>
            <a:ext cx="788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cap="small" dirty="0" smtClean="0">
                <a:hlinkClick r:id="rId5" action="ppaction://hlinkfile"/>
              </a:rPr>
              <a:t>Приложение2</a:t>
            </a:r>
            <a:r>
              <a:rPr lang="ru-RU" u="sng" cap="all" dirty="0" smtClean="0"/>
              <a:t>. Конспект </a:t>
            </a:r>
            <a:r>
              <a:rPr lang="ru-RU" u="sng" cap="all" dirty="0"/>
              <a:t>сюжетно-ролевой игры «Больница»</a:t>
            </a:r>
            <a:endParaRPr lang="ru-RU" cap="all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00132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hlinkClick r:id="rId6" action="ppaction://hlinkfile"/>
              </a:rPr>
              <a:t>Приложение3</a:t>
            </a:r>
            <a:r>
              <a:rPr lang="ru-RU" cap="all" dirty="0" smtClean="0"/>
              <a:t>. Консультации для родителей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504660"/>
            <a:ext cx="778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cap="all" dirty="0" smtClean="0">
                <a:hlinkClick r:id="rId7" action="ppaction://hlinkfile"/>
              </a:rPr>
              <a:t>Приложение4. Предварительная работа к СРИ «Больница»</a:t>
            </a:r>
            <a:endParaRPr lang="ru-RU" cap="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3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1403640" y="1124640"/>
            <a:ext cx="6983640" cy="17366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3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-179164" y="-27266"/>
            <a:ext cx="9323164" cy="7009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Calibri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Calibri"/>
              </a:rPr>
              <a:t>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14" name="CustomShape 1"/>
          <p:cNvSpPr/>
          <p:nvPr/>
        </p:nvSpPr>
        <p:spPr>
          <a:xfrm>
            <a:off x="823320" y="1124640"/>
            <a:ext cx="7862760" cy="39301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600" b="1" dirty="0">
                <a:solidFill>
                  <a:srgbClr val="000000"/>
                </a:solidFill>
                <a:latin typeface="Calibri"/>
              </a:rPr>
              <a:t>Вид  игры:</a:t>
            </a:r>
            <a:r>
              <a:rPr lang="ru-RU" sz="36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 i="1" dirty="0">
                <a:solidFill>
                  <a:srgbClr val="000000"/>
                </a:solidFill>
                <a:latin typeface="Calibri"/>
              </a:rPr>
              <a:t>сюжетно-ролевая игра</a:t>
            </a:r>
            <a:endParaRPr dirty="0"/>
          </a:p>
          <a:p>
            <a:r>
              <a:rPr lang="ru-RU" sz="3600" i="1" dirty="0">
                <a:solidFill>
                  <a:srgbClr val="000000"/>
                </a:solidFill>
                <a:latin typeface="Calibri"/>
              </a:rPr>
              <a:t>                              «Больница»</a:t>
            </a:r>
            <a:endParaRPr dirty="0"/>
          </a:p>
          <a:p>
            <a:endParaRPr dirty="0"/>
          </a:p>
          <a:p>
            <a:r>
              <a:rPr lang="ru-RU" sz="3600" b="1" dirty="0">
                <a:solidFill>
                  <a:srgbClr val="000000"/>
                </a:solidFill>
                <a:latin typeface="Calibri"/>
              </a:rPr>
              <a:t>Срок реализации Программы: </a:t>
            </a:r>
            <a:r>
              <a:rPr lang="ru-RU" sz="3600" i="1" dirty="0">
                <a:solidFill>
                  <a:srgbClr val="000000"/>
                </a:solidFill>
                <a:latin typeface="Calibri"/>
              </a:rPr>
              <a:t>1 месяц</a:t>
            </a:r>
            <a:endParaRPr dirty="0"/>
          </a:p>
          <a:p>
            <a:endParaRPr dirty="0"/>
          </a:p>
          <a:p>
            <a:r>
              <a:rPr lang="ru-RU" sz="3600" b="1" dirty="0">
                <a:solidFill>
                  <a:srgbClr val="000000"/>
                </a:solidFill>
                <a:latin typeface="Calibri"/>
              </a:rPr>
              <a:t>Участник проекта: </a:t>
            </a:r>
            <a:r>
              <a:rPr lang="ru-RU" sz="3600" i="1" dirty="0">
                <a:solidFill>
                  <a:srgbClr val="000000"/>
                </a:solidFill>
                <a:latin typeface="Calibri"/>
              </a:rPr>
              <a:t>педагоги, дети, </a:t>
            </a:r>
            <a:endParaRPr dirty="0"/>
          </a:p>
          <a:p>
            <a:r>
              <a:rPr lang="ru-RU" sz="3600" i="1" dirty="0">
                <a:solidFill>
                  <a:srgbClr val="000000"/>
                </a:solidFill>
                <a:latin typeface="Calibri"/>
              </a:rPr>
              <a:t>родители</a:t>
            </a:r>
            <a:r>
              <a:rPr lang="ru-RU" sz="36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16" name="CustomShape 1"/>
          <p:cNvSpPr/>
          <p:nvPr/>
        </p:nvSpPr>
        <p:spPr>
          <a:xfrm>
            <a:off x="533160" y="867240"/>
            <a:ext cx="8114040" cy="3092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600" b="1" dirty="0">
                <a:solidFill>
                  <a:srgbClr val="000000"/>
                </a:solidFill>
                <a:latin typeface="Calibri"/>
              </a:rPr>
              <a:t>Цель:</a:t>
            </a:r>
            <a:r>
              <a:rPr lang="ru-RU" sz="3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 i="1" dirty="0">
                <a:solidFill>
                  <a:srgbClr val="000000"/>
                </a:solidFill>
                <a:latin typeface="Calibri"/>
              </a:rPr>
              <a:t>Создать условия в детском саду</a:t>
            </a:r>
            <a:endParaRPr dirty="0"/>
          </a:p>
          <a:p>
            <a:r>
              <a:rPr lang="ru-RU" sz="3600" i="1" dirty="0">
                <a:solidFill>
                  <a:srgbClr val="000000"/>
                </a:solidFill>
                <a:latin typeface="Calibri"/>
              </a:rPr>
              <a:t> для организации сюжетно-ролевой</a:t>
            </a:r>
            <a:endParaRPr dirty="0"/>
          </a:p>
          <a:p>
            <a:r>
              <a:rPr lang="ru-RU" sz="3600" i="1" dirty="0">
                <a:solidFill>
                  <a:srgbClr val="000000"/>
                </a:solidFill>
                <a:latin typeface="Calibri"/>
              </a:rPr>
              <a:t> игры «Больница</a:t>
            </a:r>
            <a:r>
              <a:rPr lang="ru-RU" sz="3600" i="1" dirty="0" smtClean="0">
                <a:solidFill>
                  <a:srgbClr val="000000"/>
                </a:solidFill>
                <a:latin typeface="Calibri"/>
              </a:rPr>
              <a:t>» </a:t>
            </a:r>
            <a:r>
              <a:rPr lang="ru-RU" sz="3600" i="1" dirty="0">
                <a:solidFill>
                  <a:srgbClr val="000000"/>
                </a:solidFill>
                <a:latin typeface="Calibri"/>
              </a:rPr>
              <a:t>в </a:t>
            </a:r>
            <a:r>
              <a:rPr lang="ru-RU" sz="3600" i="1" dirty="0" smtClean="0">
                <a:solidFill>
                  <a:srgbClr val="000000"/>
                </a:solidFill>
                <a:latin typeface="Calibri"/>
              </a:rPr>
              <a:t>подготовительной</a:t>
            </a:r>
          </a:p>
          <a:p>
            <a:r>
              <a:rPr lang="ru-RU" sz="3600" i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3600" i="1" dirty="0">
                <a:solidFill>
                  <a:srgbClr val="000000"/>
                </a:solidFill>
                <a:latin typeface="Calibri"/>
              </a:rPr>
              <a:t>к школе  группе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.</a:t>
            </a:r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18" name="CustomShape 1"/>
          <p:cNvSpPr/>
          <p:nvPr/>
        </p:nvSpPr>
        <p:spPr>
          <a:xfrm>
            <a:off x="347760" y="340560"/>
            <a:ext cx="8484120" cy="53917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000" b="1" i="1" dirty="0">
                <a:solidFill>
                  <a:srgbClr val="000000"/>
                </a:solidFill>
                <a:latin typeface="Calibri"/>
              </a:rPr>
              <a:t>Планируемые </a:t>
            </a:r>
            <a:r>
              <a:rPr lang="ru-RU" sz="4000" b="1" i="1" dirty="0" smtClean="0">
                <a:solidFill>
                  <a:srgbClr val="000000"/>
                </a:solidFill>
                <a:latin typeface="Calibri"/>
              </a:rPr>
              <a:t>результаты</a:t>
            </a:r>
            <a:endParaRPr dirty="0"/>
          </a:p>
          <a:p>
            <a:r>
              <a:rPr lang="ru-RU" sz="2800" b="1" i="1" dirty="0">
                <a:solidFill>
                  <a:srgbClr val="000000"/>
                </a:solidFill>
                <a:latin typeface="Calibri"/>
              </a:rPr>
              <a:t>Дети:</a:t>
            </a:r>
            <a:endParaRPr b="1" dirty="0"/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Calibri"/>
              </a:rPr>
              <a:t>1.Владеют новыми способами развертывания</a:t>
            </a:r>
            <a:endParaRPr dirty="0"/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Calibri"/>
              </a:rPr>
              <a:t> сюжетно-ролевой игры «Больница»: </a:t>
            </a:r>
            <a:endParaRPr lang="en-US" sz="2800" i="1" dirty="0" smtClean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2800" i="1" dirty="0" smtClean="0">
                <a:solidFill>
                  <a:srgbClr val="000000"/>
                </a:solidFill>
                <a:latin typeface="Calibri"/>
              </a:rPr>
              <a:t>Умеют 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обыгрывать различные игровые сюжеты</a:t>
            </a:r>
            <a:endParaRPr dirty="0"/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Calibri"/>
              </a:rPr>
              <a:t> («Регистратура», «На приеме у врача», </a:t>
            </a:r>
            <a:endParaRPr lang="en-US" sz="2800" i="1" dirty="0" smtClean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2800" i="1" dirty="0" smtClean="0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Процедурная»)</a:t>
            </a:r>
            <a:endParaRPr dirty="0"/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Calibri"/>
              </a:rPr>
              <a:t>2. Играют дружно, соблюдая правила игры,</a:t>
            </a:r>
            <a:endParaRPr dirty="0"/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Calibri"/>
              </a:rPr>
              <a:t> диктуемые игровой ролью</a:t>
            </a:r>
            <a:endParaRPr dirty="0"/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Calibri"/>
              </a:rPr>
              <a:t>3. Умеют договариваться о содержании игры,</a:t>
            </a:r>
            <a:endParaRPr dirty="0"/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Calibri"/>
              </a:rPr>
              <a:t>распределять роли и подбирать атрибуты для игры</a:t>
            </a:r>
            <a:endParaRPr dirty="0"/>
          </a:p>
          <a:p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60"/>
            <a:ext cx="9142920" cy="6856920"/>
          </a:xfrm>
          <a:prstGeom prst="rect">
            <a:avLst/>
          </a:prstGeom>
        </p:spPr>
      </p:pic>
      <p:sp>
        <p:nvSpPr>
          <p:cNvPr id="20" name="CustomShape 1"/>
          <p:cNvSpPr/>
          <p:nvPr/>
        </p:nvSpPr>
        <p:spPr>
          <a:xfrm>
            <a:off x="5073120" y="1124640"/>
            <a:ext cx="506160" cy="494640"/>
          </a:xfrm>
          <a:prstGeom prst="rect">
            <a:avLst/>
          </a:prstGeom>
        </p:spPr>
      </p:sp>
      <p:sp>
        <p:nvSpPr>
          <p:cNvPr id="21" name="CustomShape 2"/>
          <p:cNvSpPr/>
          <p:nvPr/>
        </p:nvSpPr>
        <p:spPr>
          <a:xfrm>
            <a:off x="360000" y="-401760"/>
            <a:ext cx="8999640" cy="6341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2800" b="1" i="1" dirty="0"/>
              <a:t>Планируемые результаты</a:t>
            </a:r>
            <a:r>
              <a:rPr lang="ru-RU" sz="2800" b="1" i="1" dirty="0" smtClean="0"/>
              <a:t>:</a:t>
            </a:r>
          </a:p>
          <a:p>
            <a:pPr algn="ctr"/>
            <a:endParaRPr dirty="0"/>
          </a:p>
          <a:p>
            <a:r>
              <a:rPr lang="ru-RU" sz="2200" b="1" i="1" dirty="0"/>
              <a:t>Воспитатели</a:t>
            </a:r>
            <a:r>
              <a:rPr lang="ru-RU" sz="2200" i="1" dirty="0"/>
              <a:t>:</a:t>
            </a:r>
            <a:endParaRPr dirty="0"/>
          </a:p>
          <a:p>
            <a:r>
              <a:rPr lang="ru-RU" sz="2200" i="1" dirty="0"/>
              <a:t>1. Владеют теорией игровой деятельности (Консультация 1)</a:t>
            </a:r>
            <a:endParaRPr dirty="0"/>
          </a:p>
          <a:p>
            <a:r>
              <a:rPr lang="ru-RU" sz="2200" i="1" dirty="0"/>
              <a:t>2. Умеют организовать сюжетно-ролевую игру (Консультация 2)</a:t>
            </a:r>
            <a:endParaRPr dirty="0"/>
          </a:p>
          <a:p>
            <a:r>
              <a:rPr lang="ru-RU" sz="2200" i="1" dirty="0"/>
              <a:t>3. Владеют способами разрешения конфликтных ситуаций,</a:t>
            </a:r>
            <a:endParaRPr dirty="0"/>
          </a:p>
          <a:p>
            <a:r>
              <a:rPr lang="ru-RU" sz="2200" i="1" dirty="0"/>
              <a:t> установления игрового взаимодействия (Консультация 3)</a:t>
            </a:r>
            <a:endParaRPr dirty="0"/>
          </a:p>
          <a:p>
            <a:endParaRPr dirty="0"/>
          </a:p>
          <a:p>
            <a:r>
              <a:rPr lang="ru-RU" sz="2200" b="1" i="1" dirty="0"/>
              <a:t>Родители:</a:t>
            </a:r>
            <a:endParaRPr dirty="0"/>
          </a:p>
          <a:p>
            <a:r>
              <a:rPr lang="ru-RU" sz="2200" i="1" dirty="0"/>
              <a:t>1. Знакомы с особенностями игровой деятельности </a:t>
            </a:r>
            <a:endParaRPr dirty="0"/>
          </a:p>
          <a:p>
            <a:r>
              <a:rPr lang="ru-RU" sz="2200" i="1" dirty="0"/>
              <a:t>детей старшего дошкольного возраста (Консультация 4)</a:t>
            </a:r>
            <a:endParaRPr dirty="0"/>
          </a:p>
          <a:p>
            <a:r>
              <a:rPr lang="ru-RU" sz="2200" i="1" dirty="0"/>
              <a:t>2. Знают, в какие игры они могут поиграть </a:t>
            </a:r>
            <a:endParaRPr dirty="0"/>
          </a:p>
          <a:p>
            <a:r>
              <a:rPr lang="ru-RU" sz="2200" i="1" dirty="0"/>
              <a:t>со своими детьми дома (Консультация 5)</a:t>
            </a:r>
            <a:r>
              <a:rPr lang="ru-RU" sz="2200" dirty="0"/>
              <a:t> </a:t>
            </a:r>
            <a:endParaRPr dirty="0"/>
          </a:p>
          <a:p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23" name="CustomShape 1"/>
          <p:cNvSpPr/>
          <p:nvPr/>
        </p:nvSpPr>
        <p:spPr>
          <a:xfrm>
            <a:off x="275040" y="1124640"/>
            <a:ext cx="237960" cy="36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24" name="CustomShape 2"/>
          <p:cNvSpPr/>
          <p:nvPr/>
        </p:nvSpPr>
        <p:spPr>
          <a:xfrm>
            <a:off x="642240" y="360000"/>
            <a:ext cx="8052840" cy="5564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2800" b="1" i="1" dirty="0">
                <a:solidFill>
                  <a:srgbClr val="000000"/>
                </a:solidFill>
                <a:latin typeface="Calibri"/>
              </a:rPr>
              <a:t>Диагностика развития игровой </a:t>
            </a:r>
            <a:r>
              <a:rPr lang="ru-RU" sz="2800" b="1" i="1" dirty="0" smtClean="0">
                <a:solidFill>
                  <a:srgbClr val="000000"/>
                </a:solidFill>
                <a:latin typeface="Calibri"/>
              </a:rPr>
              <a:t>деятельности</a:t>
            </a:r>
          </a:p>
          <a:p>
            <a:endParaRPr sz="2800" dirty="0"/>
          </a:p>
          <a:p>
            <a:r>
              <a:rPr lang="ru-RU" sz="2000" b="1" i="1" dirty="0">
                <a:solidFill>
                  <a:srgbClr val="000000"/>
                </a:solidFill>
                <a:latin typeface="Calibri"/>
                <a:ea typeface="Tahoma"/>
              </a:rPr>
              <a:t>Задача: </a:t>
            </a:r>
            <a:r>
              <a:rPr lang="ru-RU" sz="2000" i="1" dirty="0">
                <a:solidFill>
                  <a:srgbClr val="000000"/>
                </a:solidFill>
                <a:latin typeface="Calibri"/>
                <a:ea typeface="Tahoma"/>
              </a:rPr>
              <a:t>выявить уровень </a:t>
            </a:r>
            <a:r>
              <a:rPr lang="ru-RU" sz="2000" i="1" dirty="0" err="1">
                <a:solidFill>
                  <a:srgbClr val="000000"/>
                </a:solidFill>
                <a:latin typeface="Calibri"/>
                <a:ea typeface="Tahoma"/>
              </a:rPr>
              <a:t>сформированности</a:t>
            </a:r>
            <a:r>
              <a:rPr lang="ru-RU" sz="2000" i="1" dirty="0">
                <a:solidFill>
                  <a:srgbClr val="000000"/>
                </a:solidFill>
                <a:latin typeface="Calibri"/>
                <a:ea typeface="Tahoma"/>
              </a:rPr>
              <a:t> игровых     </a:t>
            </a:r>
            <a:endParaRPr dirty="0"/>
          </a:p>
          <a:p>
            <a:r>
              <a:rPr lang="ru-RU" sz="2000" i="1" dirty="0">
                <a:solidFill>
                  <a:srgbClr val="000000"/>
                </a:solidFill>
                <a:latin typeface="Calibri"/>
                <a:ea typeface="Tahoma"/>
              </a:rPr>
              <a:t>  навыков детей подготовительной 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  <a:ea typeface="Tahoma"/>
              </a:rPr>
              <a:t>группы</a:t>
            </a:r>
            <a:r>
              <a:rPr lang="ru-RU" sz="2400" i="1" dirty="0" smtClean="0">
                <a:solidFill>
                  <a:srgbClr val="000000"/>
                </a:solidFill>
                <a:latin typeface="Calibri"/>
                <a:ea typeface="Tahoma"/>
              </a:rPr>
              <a:t>.</a:t>
            </a:r>
            <a:endParaRPr dirty="0"/>
          </a:p>
          <a:p>
            <a:r>
              <a:rPr lang="ru-RU" sz="2400" b="1" i="1" dirty="0" smtClean="0">
                <a:solidFill>
                  <a:srgbClr val="000000"/>
                </a:solidFill>
                <a:latin typeface="Calibri"/>
                <a:ea typeface="Tahoma"/>
              </a:rPr>
              <a:t>Критерии </a:t>
            </a:r>
            <a:r>
              <a:rPr lang="ru-RU" sz="2400" b="1" i="1" dirty="0">
                <a:solidFill>
                  <a:srgbClr val="000000"/>
                </a:solidFill>
                <a:latin typeface="Calibri"/>
                <a:ea typeface="Tahoma"/>
              </a:rPr>
              <a:t>развития игры:</a:t>
            </a:r>
            <a:r>
              <a:rPr lang="ru-RU" sz="2200" b="1" i="1" dirty="0">
                <a:solidFill>
                  <a:srgbClr val="000000"/>
                </a:solidFill>
                <a:latin typeface="Calibri"/>
                <a:ea typeface="Tahoma"/>
              </a:rPr>
              <a:t> </a:t>
            </a:r>
            <a:r>
              <a:rPr lang="ru-RU" sz="2200" i="1" dirty="0">
                <a:solidFill>
                  <a:srgbClr val="000000"/>
                </a:solidFill>
                <a:latin typeface="Calibri"/>
                <a:ea typeface="Tahoma"/>
              </a:rPr>
              <a:t> </a:t>
            </a:r>
            <a:endParaRPr dirty="0"/>
          </a:p>
          <a:p>
            <a:r>
              <a:rPr lang="ru-RU" sz="2200" i="1" dirty="0">
                <a:solidFill>
                  <a:srgbClr val="000000"/>
                </a:solidFill>
                <a:latin typeface="Calibri"/>
                <a:ea typeface="Tahoma"/>
              </a:rPr>
              <a:t>* распределение ролей в игре, </a:t>
            </a:r>
            <a:endParaRPr dirty="0"/>
          </a:p>
          <a:p>
            <a:r>
              <a:rPr lang="ru-RU" sz="2200" i="1" dirty="0">
                <a:solidFill>
                  <a:srgbClr val="000000"/>
                </a:solidFill>
                <a:latin typeface="Calibri"/>
                <a:ea typeface="Tahoma"/>
              </a:rPr>
              <a:t>* основное содержание игры,</a:t>
            </a:r>
            <a:endParaRPr dirty="0"/>
          </a:p>
          <a:p>
            <a:r>
              <a:rPr lang="ru-RU" sz="2200" i="1" dirty="0">
                <a:solidFill>
                  <a:srgbClr val="000000"/>
                </a:solidFill>
                <a:latin typeface="Calibri"/>
                <a:ea typeface="Tahoma"/>
              </a:rPr>
              <a:t>*  ролевое поведение, </a:t>
            </a:r>
            <a:endParaRPr dirty="0"/>
          </a:p>
          <a:p>
            <a:r>
              <a:rPr lang="ru-RU" sz="2200" i="1" dirty="0">
                <a:solidFill>
                  <a:srgbClr val="000000"/>
                </a:solidFill>
                <a:latin typeface="Calibri"/>
                <a:ea typeface="Tahoma"/>
              </a:rPr>
              <a:t>* игровые действия,  </a:t>
            </a:r>
            <a:endParaRPr dirty="0"/>
          </a:p>
          <a:p>
            <a:r>
              <a:rPr lang="ru-RU" sz="2200" i="1" dirty="0">
                <a:solidFill>
                  <a:srgbClr val="000000"/>
                </a:solidFill>
                <a:latin typeface="Calibri"/>
                <a:ea typeface="Tahoma"/>
              </a:rPr>
              <a:t>*использование атрибутов игры и предметов - заместителей, </a:t>
            </a:r>
            <a:endParaRPr dirty="0"/>
          </a:p>
          <a:p>
            <a:r>
              <a:rPr lang="ru-RU" sz="2200" i="1" dirty="0">
                <a:solidFill>
                  <a:srgbClr val="000000"/>
                </a:solidFill>
                <a:latin typeface="Calibri"/>
                <a:ea typeface="Tahoma"/>
              </a:rPr>
              <a:t>* использование ролевой речи,</a:t>
            </a:r>
            <a:endParaRPr dirty="0"/>
          </a:p>
          <a:p>
            <a:r>
              <a:rPr lang="ru-RU" sz="2200" i="1" dirty="0">
                <a:solidFill>
                  <a:srgbClr val="000000"/>
                </a:solidFill>
                <a:latin typeface="Calibri"/>
                <a:ea typeface="Tahoma"/>
              </a:rPr>
              <a:t>*  выполнение правил</a:t>
            </a:r>
            <a:r>
              <a:rPr lang="ru-RU" sz="2600" i="1" dirty="0">
                <a:solidFill>
                  <a:srgbClr val="000000"/>
                </a:solidFill>
                <a:latin typeface="Calibri"/>
                <a:ea typeface="Tahoma"/>
              </a:rPr>
              <a:t>.</a:t>
            </a:r>
            <a:endParaRPr dirty="0"/>
          </a:p>
          <a:p>
            <a:r>
              <a:rPr lang="ru-RU" sz="2000" b="1" i="1" dirty="0">
                <a:solidFill>
                  <a:srgbClr val="000000"/>
                </a:solidFill>
                <a:latin typeface="Tahoma"/>
                <a:ea typeface="Tahoma"/>
              </a:rPr>
              <a:t>Диагностический </a:t>
            </a:r>
            <a:r>
              <a:rPr lang="ru-RU" sz="2000" b="1" i="1" dirty="0" smtClean="0">
                <a:solidFill>
                  <a:srgbClr val="000000"/>
                </a:solidFill>
                <a:latin typeface="Tahoma"/>
                <a:ea typeface="Tahoma"/>
              </a:rPr>
              <a:t>инструментарий</a:t>
            </a: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метод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наблюдения,</a:t>
            </a:r>
            <a:endParaRPr dirty="0"/>
          </a:p>
          <a:p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  методика диагностики Д.Б. 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Эльконина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 (Приложение 6).</a:t>
            </a:r>
            <a:endParaRPr dirty="0"/>
          </a:p>
          <a:p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87"/>
            <a:ext cx="9178538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76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920" cy="6857640"/>
          </a:xfrm>
          <a:prstGeom prst="rect">
            <a:avLst/>
          </a:prstGeom>
        </p:spPr>
      </p:pic>
      <p:pic>
        <p:nvPicPr>
          <p:cNvPr id="26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39360" y="3290760"/>
            <a:ext cx="2663280" cy="1799280"/>
          </a:xfrm>
          <a:prstGeom prst="rect">
            <a:avLst/>
          </a:prstGeom>
        </p:spPr>
      </p:pic>
      <p:pic>
        <p:nvPicPr>
          <p:cNvPr id="27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3240000"/>
            <a:ext cx="2807280" cy="1799280"/>
          </a:xfrm>
          <a:prstGeom prst="rect">
            <a:avLst/>
          </a:prstGeom>
        </p:spPr>
      </p:pic>
      <p:sp>
        <p:nvSpPr>
          <p:cNvPr id="28" name="CustomShape 1"/>
          <p:cNvSpPr/>
          <p:nvPr/>
        </p:nvSpPr>
        <p:spPr>
          <a:xfrm>
            <a:off x="457200" y="319680"/>
            <a:ext cx="8362440" cy="2379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2400" b="1" i="1" dirty="0"/>
              <a:t>Организация развивающей</a:t>
            </a:r>
            <a:endParaRPr dirty="0"/>
          </a:p>
          <a:p>
            <a:pPr algn="ctr"/>
            <a:r>
              <a:rPr lang="ru-RU" sz="2400" b="1" i="1" dirty="0"/>
              <a:t> предметно-пространственной среды</a:t>
            </a:r>
            <a:endParaRPr dirty="0"/>
          </a:p>
          <a:p>
            <a:r>
              <a:rPr lang="ru-RU" sz="2000" b="1" i="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ru-RU" sz="2200" b="1" i="1" dirty="0">
                <a:solidFill>
                  <a:srgbClr val="000000"/>
                </a:solidFill>
                <a:latin typeface="Calibri"/>
                <a:ea typeface="Tahoma"/>
              </a:rPr>
              <a:t>Задачи: </a:t>
            </a:r>
            <a:endParaRPr dirty="0"/>
          </a:p>
          <a:p>
            <a:pPr algn="just"/>
            <a:r>
              <a:rPr lang="ru-RU" sz="2200" b="1" i="1" dirty="0">
                <a:solidFill>
                  <a:srgbClr val="000000"/>
                </a:solidFill>
                <a:latin typeface="Calibri"/>
                <a:ea typeface="Times New Roman"/>
              </a:rPr>
              <a:t>Создание условий для самостоятельной</a:t>
            </a:r>
            <a:r>
              <a:rPr lang="ru-RU" sz="2200" b="1" i="1" dirty="0" smtClean="0">
                <a:solidFill>
                  <a:srgbClr val="000000"/>
                </a:solidFill>
                <a:latin typeface="Calibri"/>
                <a:ea typeface="Times New Roman"/>
              </a:rPr>
              <a:t>,</a:t>
            </a:r>
            <a:r>
              <a:rPr lang="en-US" sz="2200" b="1" i="1" dirty="0" smtClean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200" b="1" i="1" dirty="0" smtClean="0">
                <a:solidFill>
                  <a:srgbClr val="000000"/>
                </a:solidFill>
                <a:latin typeface="Calibri"/>
                <a:ea typeface="Times New Roman"/>
              </a:rPr>
              <a:t>насыщенной</a:t>
            </a:r>
            <a:endParaRPr dirty="0"/>
          </a:p>
          <a:p>
            <a:pPr algn="just"/>
            <a:r>
              <a:rPr lang="ru-RU" sz="2200" b="1" i="1" dirty="0">
                <a:solidFill>
                  <a:srgbClr val="000000"/>
                </a:solidFill>
                <a:latin typeface="Calibri"/>
                <a:ea typeface="Times New Roman"/>
              </a:rPr>
              <a:t> игровой деятельности детей</a:t>
            </a:r>
            <a:endParaRPr dirty="0"/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Calibri"/>
                <a:ea typeface="Tahoma"/>
              </a:rPr>
              <a:t>  </a:t>
            </a:r>
            <a:r>
              <a:rPr lang="ru-RU" sz="2200" b="1" i="1" dirty="0">
                <a:solidFill>
                  <a:srgbClr val="000000"/>
                </a:solidFill>
                <a:latin typeface="Calibri"/>
                <a:ea typeface="Tahoma"/>
              </a:rPr>
              <a:t>Изменение предметно-игровой среды </a:t>
            </a:r>
            <a:r>
              <a:rPr lang="ru-RU" sz="2200" b="1" i="1" dirty="0">
                <a:solidFill>
                  <a:srgbClr val="000000"/>
                </a:solidFill>
                <a:latin typeface="Calibri"/>
                <a:ea typeface="Times New Roman"/>
              </a:rPr>
              <a:t>: обогащение игрового центра </a:t>
            </a:r>
            <a:endParaRPr dirty="0"/>
          </a:p>
          <a:p>
            <a:pPr algn="just"/>
            <a:r>
              <a:rPr lang="ru-RU" sz="2200" b="1" i="1" dirty="0">
                <a:solidFill>
                  <a:srgbClr val="000000"/>
                </a:solidFill>
                <a:latin typeface="Calibri"/>
                <a:ea typeface="Times New Roman"/>
              </a:rPr>
              <a:t>«Больница» различными игровыми атрибутами</a:t>
            </a:r>
            <a:endParaRPr dirty="0"/>
          </a:p>
        </p:txBody>
      </p:sp>
      <p:pic>
        <p:nvPicPr>
          <p:cNvPr id="6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360" y="839343"/>
            <a:ext cx="75330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Calibri"/>
                <a:ea typeface="Tahoma"/>
              </a:rPr>
              <a:t>Обогащение опыта детей</a:t>
            </a:r>
            <a:endParaRPr lang="ru-RU" sz="2400" dirty="0" smtClean="0"/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   Задачи: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 * Расширение  кругозора детей через ознакомление 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с медицинскими 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    профессиями и инструментами;, 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* Знакомство  с новыми сюжетами и ситуациями, 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  которые дети смогут реализовать в игре;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* Знакомство со  способами   самостоятельного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    разрешения  конфликтных ситуаций</a:t>
            </a:r>
            <a:r>
              <a:rPr lang="ru-RU" i="1" dirty="0" smtClean="0">
                <a:solidFill>
                  <a:srgbClr val="000000"/>
                </a:solidFill>
                <a:latin typeface="Calibri"/>
                <a:ea typeface="Times New Roman"/>
              </a:rPr>
              <a:t>.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   Организационные формы</a:t>
            </a:r>
            <a:r>
              <a:rPr lang="ru-RU" i="1" dirty="0" smtClean="0">
                <a:solidFill>
                  <a:srgbClr val="000000"/>
                </a:solidFill>
                <a:latin typeface="Calibri"/>
                <a:ea typeface="Times New Roman"/>
              </a:rPr>
              <a:t>: </a:t>
            </a:r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игровая деятельность</a:t>
            </a:r>
            <a:r>
              <a:rPr lang="ru-RU" i="1" dirty="0" smtClean="0">
                <a:solidFill>
                  <a:srgbClr val="000000"/>
                </a:solidFill>
                <a:latin typeface="Calibri"/>
                <a:ea typeface="Times New Roman"/>
              </a:rPr>
              <a:t>, 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просмотр мультфильмов, чтение художественной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 литературы, экскурсии.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 Методы и приемы педагогической деятельности: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Calibri"/>
                <a:ea typeface="Tahoma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Calibri"/>
                <a:ea typeface="Tahoma"/>
              </a:rPr>
              <a:t>наглядные, словесные, игровые, практические.</a:t>
            </a:r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054975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781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502</Words>
  <Application>Microsoft Office PowerPoint</Application>
  <PresentationFormat>Экран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13</cp:revision>
  <dcterms:modified xsi:type="dcterms:W3CDTF">2016-06-02T08:49:48Z</dcterms:modified>
</cp:coreProperties>
</file>